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6E3B7-F8EB-42D9-8F6F-6677CFC02B8F}" type="datetimeFigureOut">
              <a:rPr lang="ru-RU" smtClean="0"/>
              <a:pPr/>
              <a:t>16.08.2019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9D730-8BFE-4976-8B76-BB31C5D397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094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9D730-8BFE-4976-8B76-BB31C5D3974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698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9D730-8BFE-4976-8B76-BB31C5D3974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322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0FC3-3AC4-4754-B11C-74691A81AEFA}" type="datetimeFigureOut">
              <a:rPr lang="ru-RU" smtClean="0"/>
              <a:pPr/>
              <a:t>16.08.2019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06E5-5378-46A2-88D1-A6869A1CD2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689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0FC3-3AC4-4754-B11C-74691A81AEFA}" type="datetimeFigureOut">
              <a:rPr lang="ru-RU" smtClean="0"/>
              <a:pPr/>
              <a:t>16.08.2019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06E5-5378-46A2-88D1-A6869A1CD2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466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0FC3-3AC4-4754-B11C-74691A81AEFA}" type="datetimeFigureOut">
              <a:rPr lang="ru-RU" smtClean="0"/>
              <a:pPr/>
              <a:t>16.08.2019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06E5-5378-46A2-88D1-A6869A1CD2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361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0FC3-3AC4-4754-B11C-74691A81AEFA}" type="datetimeFigureOut">
              <a:rPr lang="ru-RU" smtClean="0"/>
              <a:pPr/>
              <a:t>16.08.2019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06E5-5378-46A2-88D1-A6869A1CD2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383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0FC3-3AC4-4754-B11C-74691A81AEFA}" type="datetimeFigureOut">
              <a:rPr lang="ru-RU" smtClean="0"/>
              <a:pPr/>
              <a:t>16.08.2019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06E5-5378-46A2-88D1-A6869A1CD2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799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0FC3-3AC4-4754-B11C-74691A81AEFA}" type="datetimeFigureOut">
              <a:rPr lang="ru-RU" smtClean="0"/>
              <a:pPr/>
              <a:t>16.08.2019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06E5-5378-46A2-88D1-A6869A1CD2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5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0FC3-3AC4-4754-B11C-74691A81AEFA}" type="datetimeFigureOut">
              <a:rPr lang="ru-RU" smtClean="0"/>
              <a:pPr/>
              <a:t>16.08.2019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06E5-5378-46A2-88D1-A6869A1CD2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880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0FC3-3AC4-4754-B11C-74691A81AEFA}" type="datetimeFigureOut">
              <a:rPr lang="ru-RU" smtClean="0"/>
              <a:pPr/>
              <a:t>16.08.2019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06E5-5378-46A2-88D1-A6869A1CD2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67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0FC3-3AC4-4754-B11C-74691A81AEFA}" type="datetimeFigureOut">
              <a:rPr lang="ru-RU" smtClean="0"/>
              <a:pPr/>
              <a:t>16.08.2019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06E5-5378-46A2-88D1-A6869A1CD2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59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0FC3-3AC4-4754-B11C-74691A81AEFA}" type="datetimeFigureOut">
              <a:rPr lang="ru-RU" smtClean="0"/>
              <a:pPr/>
              <a:t>16.08.2019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06E5-5378-46A2-88D1-A6869A1CD2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461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0FC3-3AC4-4754-B11C-74691A81AEFA}" type="datetimeFigureOut">
              <a:rPr lang="ru-RU" smtClean="0"/>
              <a:pPr/>
              <a:t>16.08.2019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06E5-5378-46A2-88D1-A6869A1CD2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702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90FC3-3AC4-4754-B11C-74691A81AEFA}" type="datetimeFigureOut">
              <a:rPr lang="ru-RU" smtClean="0"/>
              <a:pPr/>
              <a:t>16.08.2019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306E5-5378-46A2-88D1-A6869A1CD2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580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161623"/>
            <a:ext cx="10848703" cy="604731"/>
          </a:xfr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Порядок маршрутизации пациентов при обращении за первичной медико-санитарной помощью</a:t>
            </a:r>
            <a:br>
              <a:rPr lang="ru-RU" sz="2000" b="1" dirty="0" smtClean="0"/>
            </a:br>
            <a:r>
              <a:rPr lang="ru-RU" sz="2000" b="1" dirty="0" smtClean="0"/>
              <a:t>с профилактической целью (диспансеризация детей, </a:t>
            </a:r>
            <a:r>
              <a:rPr lang="ru-RU" sz="2000" b="1" dirty="0" err="1" smtClean="0"/>
              <a:t>профосмотры</a:t>
            </a:r>
            <a:r>
              <a:rPr lang="ru-RU" sz="2000" b="1" dirty="0" smtClean="0"/>
              <a:t> несовершеннолетних)</a:t>
            </a:r>
            <a:endParaRPr lang="ru-RU" sz="2000" b="1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38198" y="979079"/>
            <a:ext cx="10848703" cy="40122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/>
              <a:t>ГБУЗ РК </a:t>
            </a:r>
            <a:r>
              <a:rPr lang="en-US" sz="2000" dirty="0" smtClean="0"/>
              <a:t>“</a:t>
            </a:r>
            <a:r>
              <a:rPr lang="ru-RU" sz="2000" dirty="0" smtClean="0"/>
              <a:t>Усть-Куломская ЦРБ</a:t>
            </a:r>
            <a:r>
              <a:rPr lang="en-US" sz="2000" dirty="0" smtClean="0"/>
              <a:t>”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06589" y="2500257"/>
            <a:ext cx="4409097" cy="1471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1200" dirty="0" smtClean="0">
                <a:solidFill>
                  <a:schemeClr val="tx1"/>
                </a:solidFill>
              </a:rPr>
              <a:t>- </a:t>
            </a:r>
            <a:r>
              <a:rPr lang="ru-RU" dirty="0" smtClean="0">
                <a:solidFill>
                  <a:schemeClr val="tx1"/>
                </a:solidFill>
              </a:rPr>
              <a:t>Обращение в детскую регистратуру поликлиники </a:t>
            </a:r>
            <a:r>
              <a:rPr lang="ru-RU" dirty="0" err="1" smtClean="0">
                <a:solidFill>
                  <a:schemeClr val="tx1"/>
                </a:solidFill>
              </a:rPr>
              <a:t>Усть-Куломской</a:t>
            </a:r>
            <a:r>
              <a:rPr lang="ru-RU" dirty="0" smtClean="0">
                <a:solidFill>
                  <a:schemeClr val="tx1"/>
                </a:solidFill>
              </a:rPr>
              <a:t> ЦРБ 8(82137)94-1-01,  </a:t>
            </a:r>
          </a:p>
          <a:p>
            <a:pPr marL="285750" indent="-285750">
              <a:lnSpc>
                <a:spcPct val="70000"/>
              </a:lnSpc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Регистратуры УБ, АВОП</a:t>
            </a:r>
          </a:p>
          <a:p>
            <a:pPr marL="285750" indent="-285750">
              <a:lnSpc>
                <a:spcPct val="70000"/>
              </a:lnSpc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на ФАП</a:t>
            </a:r>
          </a:p>
          <a:p>
            <a:pPr>
              <a:lnSpc>
                <a:spcPct val="70000"/>
              </a:lnSpc>
            </a:pPr>
            <a:endParaRPr lang="ru-RU" sz="1400" dirty="0" smtClean="0">
              <a:solidFill>
                <a:schemeClr val="tx1"/>
              </a:solidFill>
            </a:endParaRPr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3953691" y="1593032"/>
            <a:ext cx="3640183" cy="662488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п</a:t>
            </a:r>
            <a:r>
              <a:rPr lang="ru-RU" sz="4000" dirty="0" smtClean="0">
                <a:solidFill>
                  <a:schemeClr val="tx1"/>
                </a:solidFill>
              </a:rPr>
              <a:t>ациент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844373" y="1793966"/>
            <a:ext cx="2920908" cy="140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2400" i="1" dirty="0" smtClean="0">
                <a:solidFill>
                  <a:schemeClr val="tx1"/>
                </a:solidFill>
              </a:rPr>
              <a:t>Мед кабинет ДОУ или СОШ,</a:t>
            </a:r>
          </a:p>
          <a:p>
            <a:pPr algn="ctr">
              <a:lnSpc>
                <a:spcPct val="70000"/>
              </a:lnSpc>
            </a:pPr>
            <a:r>
              <a:rPr lang="ru-RU" sz="2400" i="1" dirty="0" smtClean="0">
                <a:solidFill>
                  <a:schemeClr val="tx1"/>
                </a:solidFill>
              </a:rPr>
              <a:t>Кабинет мед профилактики</a:t>
            </a:r>
            <a:endParaRPr lang="ru-RU" sz="2400" i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9666" y="4602572"/>
            <a:ext cx="3873683" cy="7489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Врачи узкие специалисты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049566" y="3712322"/>
            <a:ext cx="1731645" cy="56823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Лабораторные исследования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013916" y="4486294"/>
            <a:ext cx="1915342" cy="66185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Функциональная диагностика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Блок-схема: знак завершения 13"/>
          <p:cNvSpPr/>
          <p:nvPr/>
        </p:nvSpPr>
        <p:spPr>
          <a:xfrm>
            <a:off x="4990453" y="5319392"/>
            <a:ext cx="3454583" cy="631836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коррекция </a:t>
            </a:r>
            <a:r>
              <a:rPr lang="ru-RU" sz="2000" dirty="0">
                <a:solidFill>
                  <a:schemeClr val="tx1"/>
                </a:solidFill>
              </a:rPr>
              <a:t>проводимого лечения</a:t>
            </a:r>
          </a:p>
        </p:txBody>
      </p:sp>
      <p:sp>
        <p:nvSpPr>
          <p:cNvPr id="15" name="Блок-схема: знак завершения 14"/>
          <p:cNvSpPr/>
          <p:nvPr/>
        </p:nvSpPr>
        <p:spPr>
          <a:xfrm>
            <a:off x="8775521" y="5308408"/>
            <a:ext cx="3329393" cy="651128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д</a:t>
            </a:r>
            <a:r>
              <a:rPr lang="ru-RU" sz="2000" dirty="0" smtClean="0">
                <a:solidFill>
                  <a:schemeClr val="tx1"/>
                </a:solidFill>
              </a:rPr>
              <a:t>испансерное</a:t>
            </a:r>
            <a:r>
              <a:rPr lang="ru-RU" dirty="0" smtClean="0">
                <a:solidFill>
                  <a:schemeClr val="tx1"/>
                </a:solidFill>
              </a:rPr>
              <a:t> наблюдение (при необходимости)</a:t>
            </a:r>
          </a:p>
        </p:txBody>
      </p:sp>
      <p:cxnSp>
        <p:nvCxnSpPr>
          <p:cNvPr id="18" name="Прямая со стрелкой 17"/>
          <p:cNvCxnSpPr>
            <a:stCxn id="8" idx="1"/>
          </p:cNvCxnSpPr>
          <p:nvPr/>
        </p:nvCxnSpPr>
        <p:spPr>
          <a:xfrm flipH="1">
            <a:off x="2795451" y="1924276"/>
            <a:ext cx="1158240" cy="13213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595531" y="2262052"/>
            <a:ext cx="0" cy="28085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8" idx="3"/>
          </p:cNvCxnSpPr>
          <p:nvPr/>
        </p:nvCxnSpPr>
        <p:spPr>
          <a:xfrm>
            <a:off x="7593874" y="1924276"/>
            <a:ext cx="1250499" cy="337776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endCxn id="9" idx="1"/>
          </p:cNvCxnSpPr>
          <p:nvPr/>
        </p:nvCxnSpPr>
        <p:spPr>
          <a:xfrm flipV="1">
            <a:off x="7835153" y="2495006"/>
            <a:ext cx="1009220" cy="167512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5593976" y="4007224"/>
            <a:ext cx="819002" cy="1312168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endCxn id="11" idx="1"/>
          </p:cNvCxnSpPr>
          <p:nvPr/>
        </p:nvCxnSpPr>
        <p:spPr>
          <a:xfrm>
            <a:off x="7835153" y="3738282"/>
            <a:ext cx="1214413" cy="258157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endCxn id="13" idx="1"/>
          </p:cNvCxnSpPr>
          <p:nvPr/>
        </p:nvCxnSpPr>
        <p:spPr>
          <a:xfrm>
            <a:off x="6795247" y="3980329"/>
            <a:ext cx="2218669" cy="836891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stCxn id="10" idx="3"/>
          </p:cNvCxnSpPr>
          <p:nvPr/>
        </p:nvCxnSpPr>
        <p:spPr>
          <a:xfrm>
            <a:off x="4063349" y="4977041"/>
            <a:ext cx="965851" cy="500394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stCxn id="14" idx="3"/>
            <a:endCxn id="15" idx="1"/>
          </p:cNvCxnSpPr>
          <p:nvPr/>
        </p:nvCxnSpPr>
        <p:spPr>
          <a:xfrm flipV="1">
            <a:off x="8445036" y="5633972"/>
            <a:ext cx="330485" cy="1338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Прямоугольник 78"/>
          <p:cNvSpPr/>
          <p:nvPr/>
        </p:nvSpPr>
        <p:spPr>
          <a:xfrm>
            <a:off x="686347" y="1673747"/>
            <a:ext cx="2109103" cy="11086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б</a:t>
            </a:r>
            <a:r>
              <a:rPr lang="ru-RU" sz="2400" dirty="0" smtClean="0">
                <a:solidFill>
                  <a:schemeClr val="tx1"/>
                </a:solidFill>
              </a:rPr>
              <a:t>лижайший ФАП, ВА, АВОП, УБ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5485345" y="6173540"/>
            <a:ext cx="5591958" cy="61436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Направление в республиканские ЛПУ на консультацию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112" name="Прямая со стрелкой 111"/>
          <p:cNvCxnSpPr/>
          <p:nvPr/>
        </p:nvCxnSpPr>
        <p:spPr>
          <a:xfrm>
            <a:off x="6634097" y="5937917"/>
            <a:ext cx="1834" cy="235621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H="1">
            <a:off x="4069976" y="3962400"/>
            <a:ext cx="645459" cy="627529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endCxn id="11" idx="0"/>
          </p:cNvCxnSpPr>
          <p:nvPr/>
        </p:nvCxnSpPr>
        <p:spPr>
          <a:xfrm flipH="1">
            <a:off x="9915389" y="3196046"/>
            <a:ext cx="169137" cy="516276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endCxn id="13" idx="3"/>
          </p:cNvCxnSpPr>
          <p:nvPr/>
        </p:nvCxnSpPr>
        <p:spPr>
          <a:xfrm flipH="1">
            <a:off x="10929258" y="3196046"/>
            <a:ext cx="470262" cy="1621174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0458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156399"/>
            <a:ext cx="10848703" cy="609955"/>
          </a:xfr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Порядок маршрутизации пациентов при обращении за первичной медико-санитарной помощью</a:t>
            </a:r>
            <a:br>
              <a:rPr lang="ru-RU" sz="2000" b="1" dirty="0" smtClean="0"/>
            </a:br>
            <a:r>
              <a:rPr lang="ru-RU" sz="2000" b="1" dirty="0" smtClean="0"/>
              <a:t>по заболеванию (несовершеннолетние)</a:t>
            </a:r>
            <a:endParaRPr lang="ru-RU" sz="2000" b="1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38198" y="979079"/>
            <a:ext cx="10848703" cy="40122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/>
              <a:t>ГБУЗ РК </a:t>
            </a:r>
            <a:r>
              <a:rPr lang="en-US" sz="2000" dirty="0" smtClean="0"/>
              <a:t>“</a:t>
            </a:r>
            <a:r>
              <a:rPr lang="ru-RU" sz="2000" dirty="0" smtClean="0"/>
              <a:t>Усть-Куломская ЦРБ</a:t>
            </a:r>
            <a:r>
              <a:rPr lang="en-US" sz="2000" dirty="0" smtClean="0"/>
              <a:t>”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96591" y="4359408"/>
            <a:ext cx="2253345" cy="1200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2000" dirty="0" smtClean="0">
                <a:solidFill>
                  <a:schemeClr val="tx1"/>
                </a:solidFill>
              </a:rPr>
              <a:t>Участковый врач / фельдшер / Врач АВОП</a:t>
            </a:r>
            <a:endParaRPr lang="ru-RU" sz="1200" b="1" dirty="0" smtClean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67200" y="2456328"/>
            <a:ext cx="3139935" cy="14401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</a:pPr>
            <a:r>
              <a:rPr lang="ru-RU" sz="2000" dirty="0">
                <a:solidFill>
                  <a:schemeClr val="tx1"/>
                </a:solidFill>
              </a:rPr>
              <a:t>- Обращение в детскую регистратуру поликлиники </a:t>
            </a:r>
            <a:r>
              <a:rPr lang="ru-RU" sz="2000" dirty="0" err="1">
                <a:solidFill>
                  <a:schemeClr val="tx1"/>
                </a:solidFill>
              </a:rPr>
              <a:t>Усть-Куломской</a:t>
            </a:r>
            <a:r>
              <a:rPr lang="ru-RU" sz="2000" dirty="0">
                <a:solidFill>
                  <a:schemeClr val="tx1"/>
                </a:solidFill>
              </a:rPr>
              <a:t> ЦРБ 8(82137)94-1-01,  </a:t>
            </a:r>
          </a:p>
          <a:p>
            <a:pPr marL="285750" indent="-285750">
              <a:lnSpc>
                <a:spcPct val="70000"/>
              </a:lnSpc>
              <a:buFontTx/>
              <a:buChar char="-"/>
            </a:pPr>
            <a:r>
              <a:rPr lang="ru-RU" sz="2000" dirty="0">
                <a:solidFill>
                  <a:schemeClr val="tx1"/>
                </a:solidFill>
              </a:rPr>
              <a:t>Регистратуры УБ, АВОП</a:t>
            </a:r>
          </a:p>
          <a:p>
            <a:pPr marL="285750" indent="-285750">
              <a:lnSpc>
                <a:spcPct val="70000"/>
              </a:lnSpc>
              <a:buFontTx/>
              <a:buChar char="-"/>
            </a:pPr>
            <a:r>
              <a:rPr lang="ru-RU" sz="2000" dirty="0">
                <a:solidFill>
                  <a:schemeClr val="tx1"/>
                </a:solidFill>
              </a:rPr>
              <a:t>на ФАП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776764" y="1983011"/>
            <a:ext cx="1712198" cy="10336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ru-RU" sz="1600" i="1" dirty="0" smtClean="0">
                <a:solidFill>
                  <a:schemeClr val="tx1"/>
                </a:solidFill>
              </a:rPr>
              <a:t>Вызов мед работника на дом</a:t>
            </a:r>
            <a:endParaRPr lang="ru-RU" sz="1600" i="1" dirty="0">
              <a:solidFill>
                <a:schemeClr val="tx1"/>
              </a:solidFill>
            </a:endParaRPr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3962656" y="1593032"/>
            <a:ext cx="3640183" cy="662488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Пациент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42100" y="4032301"/>
            <a:ext cx="3543632" cy="7361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Врачи - специалисты</a:t>
            </a:r>
          </a:p>
        </p:txBody>
      </p:sp>
      <p:sp>
        <p:nvSpPr>
          <p:cNvPr id="14" name="Блок-схема: знак завершения 13"/>
          <p:cNvSpPr/>
          <p:nvPr/>
        </p:nvSpPr>
        <p:spPr>
          <a:xfrm>
            <a:off x="5077226" y="5943475"/>
            <a:ext cx="2329909" cy="739000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2400" b="1" dirty="0">
                <a:solidFill>
                  <a:schemeClr val="tx1"/>
                </a:solidFill>
              </a:rPr>
              <a:t>л</a:t>
            </a:r>
            <a:r>
              <a:rPr lang="ru-RU" sz="2400" b="1" dirty="0" smtClean="0">
                <a:solidFill>
                  <a:schemeClr val="tx1"/>
                </a:solidFill>
              </a:rPr>
              <a:t>ечение, реабилитация</a:t>
            </a:r>
          </a:p>
        </p:txBody>
      </p:sp>
      <p:sp>
        <p:nvSpPr>
          <p:cNvPr id="15" name="Блок-схема: знак завершения 14"/>
          <p:cNvSpPr/>
          <p:nvPr/>
        </p:nvSpPr>
        <p:spPr>
          <a:xfrm>
            <a:off x="8836480" y="5292075"/>
            <a:ext cx="3355520" cy="651400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д</a:t>
            </a:r>
            <a:r>
              <a:rPr lang="ru-RU" sz="2000" dirty="0" smtClean="0">
                <a:solidFill>
                  <a:schemeClr val="tx1"/>
                </a:solidFill>
              </a:rPr>
              <a:t>испансерное</a:t>
            </a:r>
            <a:r>
              <a:rPr lang="ru-RU" dirty="0" smtClean="0">
                <a:solidFill>
                  <a:schemeClr val="tx1"/>
                </a:solidFill>
              </a:rPr>
              <a:t> наблюдение (при необходимости)</a:t>
            </a:r>
          </a:p>
        </p:txBody>
      </p:sp>
      <p:cxnSp>
        <p:nvCxnSpPr>
          <p:cNvPr id="18" name="Прямая со стрелкой 17"/>
          <p:cNvCxnSpPr>
            <a:stCxn id="8" idx="1"/>
          </p:cNvCxnSpPr>
          <p:nvPr/>
        </p:nvCxnSpPr>
        <p:spPr>
          <a:xfrm flipH="1">
            <a:off x="2922494" y="1924276"/>
            <a:ext cx="1040162" cy="281042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760993" y="2262052"/>
            <a:ext cx="0" cy="28085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8" idx="3"/>
          </p:cNvCxnSpPr>
          <p:nvPr/>
        </p:nvCxnSpPr>
        <p:spPr>
          <a:xfrm>
            <a:off x="7602839" y="1924276"/>
            <a:ext cx="1182573" cy="343795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endCxn id="5" idx="0"/>
          </p:cNvCxnSpPr>
          <p:nvPr/>
        </p:nvCxnSpPr>
        <p:spPr>
          <a:xfrm>
            <a:off x="5806640" y="3885211"/>
            <a:ext cx="16624" cy="474197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6" idx="3"/>
            <a:endCxn id="7" idx="1"/>
          </p:cNvCxnSpPr>
          <p:nvPr/>
        </p:nvCxnSpPr>
        <p:spPr>
          <a:xfrm flipV="1">
            <a:off x="7407135" y="2499837"/>
            <a:ext cx="1369629" cy="676579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endCxn id="10" idx="3"/>
          </p:cNvCxnSpPr>
          <p:nvPr/>
        </p:nvCxnSpPr>
        <p:spPr>
          <a:xfrm flipH="1">
            <a:off x="3685732" y="4397274"/>
            <a:ext cx="1029704" cy="3101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1883826" y="4776893"/>
            <a:ext cx="482856" cy="512283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endCxn id="14" idx="1"/>
          </p:cNvCxnSpPr>
          <p:nvPr/>
        </p:nvCxnSpPr>
        <p:spPr>
          <a:xfrm flipV="1">
            <a:off x="3401418" y="6312975"/>
            <a:ext cx="1675808" cy="2072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Прямоугольник 78"/>
          <p:cNvSpPr/>
          <p:nvPr/>
        </p:nvSpPr>
        <p:spPr>
          <a:xfrm>
            <a:off x="802109" y="1903464"/>
            <a:ext cx="2109103" cy="11086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Самообращение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9121178" y="4620910"/>
            <a:ext cx="2353507" cy="58004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выздоровление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89" name="Прямая со стрелкой 88"/>
          <p:cNvCxnSpPr>
            <a:stCxn id="14" idx="0"/>
            <a:endCxn id="111" idx="1"/>
          </p:cNvCxnSpPr>
          <p:nvPr/>
        </p:nvCxnSpPr>
        <p:spPr>
          <a:xfrm flipV="1">
            <a:off x="6242181" y="4910931"/>
            <a:ext cx="2878997" cy="1032544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Блок-схема: знак завершения 71"/>
          <p:cNvSpPr/>
          <p:nvPr/>
        </p:nvSpPr>
        <p:spPr>
          <a:xfrm>
            <a:off x="1949844" y="5301533"/>
            <a:ext cx="1481996" cy="1556467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2000" b="1" dirty="0" err="1">
                <a:solidFill>
                  <a:schemeClr val="tx1"/>
                </a:solidFill>
              </a:rPr>
              <a:t>н</a:t>
            </a:r>
            <a:r>
              <a:rPr lang="ru-RU" sz="2000" b="1" dirty="0" err="1" smtClean="0">
                <a:solidFill>
                  <a:schemeClr val="tx1"/>
                </a:solidFill>
              </a:rPr>
              <a:t>аправ-ление</a:t>
            </a:r>
            <a:r>
              <a:rPr lang="ru-RU" sz="2000" b="1" dirty="0" smtClean="0">
                <a:solidFill>
                  <a:schemeClr val="tx1"/>
                </a:solidFill>
              </a:rPr>
              <a:t> на госпитали-</a:t>
            </a:r>
            <a:r>
              <a:rPr lang="ru-RU" sz="2000" b="1" dirty="0" err="1" smtClean="0">
                <a:solidFill>
                  <a:schemeClr val="tx1"/>
                </a:solidFill>
              </a:rPr>
              <a:t>зацию</a:t>
            </a:r>
            <a:endParaRPr lang="ru-RU" sz="2000" b="1" dirty="0" smtClean="0">
              <a:solidFill>
                <a:schemeClr val="tx1"/>
              </a:solidFill>
            </a:endParaRPr>
          </a:p>
        </p:txBody>
      </p:sp>
      <p:cxnSp>
        <p:nvCxnSpPr>
          <p:cNvPr id="84" name="Прямая со стрелкой 83"/>
          <p:cNvCxnSpPr>
            <a:stCxn id="14" idx="3"/>
            <a:endCxn id="15" idx="1"/>
          </p:cNvCxnSpPr>
          <p:nvPr/>
        </p:nvCxnSpPr>
        <p:spPr>
          <a:xfrm flipV="1">
            <a:off x="7407135" y="5617775"/>
            <a:ext cx="1429345" cy="69520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endCxn id="72" idx="3"/>
          </p:cNvCxnSpPr>
          <p:nvPr/>
        </p:nvCxnSpPr>
        <p:spPr>
          <a:xfrm flipH="1">
            <a:off x="3431840" y="5011271"/>
            <a:ext cx="1283595" cy="1068496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Левая фигурная скобка 55"/>
          <p:cNvSpPr/>
          <p:nvPr/>
        </p:nvSpPr>
        <p:spPr>
          <a:xfrm>
            <a:off x="8722660" y="3281084"/>
            <a:ext cx="277905" cy="1057834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9018493" y="3119718"/>
            <a:ext cx="2250141" cy="5020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Лабораторные </a:t>
            </a:r>
            <a:r>
              <a:rPr lang="ru-RU" dirty="0" smtClean="0">
                <a:solidFill>
                  <a:schemeClr val="bg1"/>
                </a:solidFill>
              </a:rPr>
              <a:t>исследования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8982636" y="3980329"/>
            <a:ext cx="2303929" cy="5199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Функциональная диагностика</a:t>
            </a:r>
            <a:endParaRPr lang="ru-RU" dirty="0"/>
          </a:p>
        </p:txBody>
      </p:sp>
      <p:cxnSp>
        <p:nvCxnSpPr>
          <p:cNvPr id="60" name="Прямая со стрелкой 59"/>
          <p:cNvCxnSpPr/>
          <p:nvPr/>
        </p:nvCxnSpPr>
        <p:spPr>
          <a:xfrm flipH="1">
            <a:off x="6956613" y="2882423"/>
            <a:ext cx="1806511" cy="15941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flipV="1">
            <a:off x="6956613" y="3899647"/>
            <a:ext cx="1813188" cy="101128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>
            <a:stCxn id="5" idx="2"/>
          </p:cNvCxnSpPr>
          <p:nvPr/>
        </p:nvCxnSpPr>
        <p:spPr>
          <a:xfrm>
            <a:off x="5823264" y="5559917"/>
            <a:ext cx="0" cy="38355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Скругленный прямоугольник 94"/>
          <p:cNvSpPr/>
          <p:nvPr/>
        </p:nvSpPr>
        <p:spPr>
          <a:xfrm>
            <a:off x="8839200" y="6176683"/>
            <a:ext cx="3352800" cy="5378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Обследование </a:t>
            </a:r>
            <a:r>
              <a:rPr lang="ru-RU" sz="1400" dirty="0" smtClean="0"/>
              <a:t>в республиканских </a:t>
            </a:r>
            <a:r>
              <a:rPr lang="ru-RU" sz="1400" dirty="0" smtClean="0"/>
              <a:t>ЛПУ (при необходимости)</a:t>
            </a:r>
            <a:endParaRPr lang="ru-RU" sz="1400" dirty="0"/>
          </a:p>
        </p:txBody>
      </p:sp>
      <p:cxnSp>
        <p:nvCxnSpPr>
          <p:cNvPr id="97" name="Прямая со стрелкой 96"/>
          <p:cNvCxnSpPr>
            <a:endCxn id="95" idx="1"/>
          </p:cNvCxnSpPr>
          <p:nvPr/>
        </p:nvCxnSpPr>
        <p:spPr>
          <a:xfrm flipV="1">
            <a:off x="7413812" y="6445624"/>
            <a:ext cx="1425388" cy="62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6093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146</Words>
  <Application>Microsoft Office PowerPoint</Application>
  <PresentationFormat>Широкоэкранный</PresentationFormat>
  <Paragraphs>34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Порядок маршрутизации пациентов при обращении за первичной медико-санитарной помощью с профилактической целью (диспансеризация детей, профосмотры несовершеннолетних)</vt:lpstr>
      <vt:lpstr>Порядок маршрутизации пациентов при обращении за первичной медико-санитарной помощью по заболеванию (несовершеннолетние)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маршрутизации пациентов при обращении за первичной медико-санитарной помощью</dc:title>
  <dc:creator>Гулько Светлана Альбертовна</dc:creator>
  <cp:lastModifiedBy>Гулько Светлана Альбертовна</cp:lastModifiedBy>
  <cp:revision>123</cp:revision>
  <cp:lastPrinted>2019-08-15T05:45:17Z</cp:lastPrinted>
  <dcterms:created xsi:type="dcterms:W3CDTF">2019-08-14T04:12:27Z</dcterms:created>
  <dcterms:modified xsi:type="dcterms:W3CDTF">2019-08-16T07:17:29Z</dcterms:modified>
</cp:coreProperties>
</file>